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65" r:id="rId5"/>
    <p:sldId id="308" r:id="rId6"/>
    <p:sldId id="309" r:id="rId7"/>
    <p:sldId id="310" r:id="rId8"/>
    <p:sldId id="314" r:id="rId9"/>
    <p:sldId id="317" r:id="rId10"/>
    <p:sldId id="313" r:id="rId11"/>
    <p:sldId id="316" r:id="rId12"/>
    <p:sldId id="311" r:id="rId13"/>
    <p:sldId id="315" r:id="rId14"/>
  </p:sldIdLst>
  <p:sldSz cx="12188825" cy="6858000"/>
  <p:notesSz cx="6858000" cy="91440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9"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4A6DD1-FD7A-484B-871B-A0F16DF7047B}" v="13" dt="2023-08-04T10:10:10.8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59" autoAdjust="0"/>
  </p:normalViewPr>
  <p:slideViewPr>
    <p:cSldViewPr showGuides="1">
      <p:cViewPr varScale="1">
        <p:scale>
          <a:sx n="84" d="100"/>
          <a:sy n="84" d="100"/>
        </p:scale>
        <p:origin x="658" y="72"/>
      </p:cViewPr>
      <p:guideLst>
        <p:guide orient="horz" pos="2160"/>
        <p:guide pos="3839"/>
      </p:guideLst>
    </p:cSldViewPr>
  </p:slideViewPr>
  <p:outlineViewPr>
    <p:cViewPr>
      <p:scale>
        <a:sx n="33" d="100"/>
        <a:sy n="33" d="100"/>
      </p:scale>
      <p:origin x="0" y="0"/>
    </p:cViewPr>
  </p:outlineViewPr>
  <p:notesTextViewPr>
    <p:cViewPr>
      <p:scale>
        <a:sx n="200" d="100"/>
        <a:sy n="200" d="100"/>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een Dawood" userId="39dd18d45b58003c" providerId="LiveId" clId="{944A6DD1-FD7A-484B-871B-A0F16DF7047B}"/>
    <pc:docChg chg="custSel modSld">
      <pc:chgData name="Mueen Dawood" userId="39dd18d45b58003c" providerId="LiveId" clId="{944A6DD1-FD7A-484B-871B-A0F16DF7047B}" dt="2023-08-04T10:10:10.802" v="363"/>
      <pc:docMkLst>
        <pc:docMk/>
      </pc:docMkLst>
      <pc:sldChg chg="addSp modSp modTransition">
        <pc:chgData name="Mueen Dawood" userId="39dd18d45b58003c" providerId="LiveId" clId="{944A6DD1-FD7A-484B-871B-A0F16DF7047B}" dt="2023-08-04T10:10:10.802" v="363"/>
        <pc:sldMkLst>
          <pc:docMk/>
          <pc:sldMk cId="2808920126" sldId="265"/>
        </pc:sldMkLst>
        <pc:picChg chg="add mod">
          <ac:chgData name="Mueen Dawood" userId="39dd18d45b58003c" providerId="LiveId" clId="{944A6DD1-FD7A-484B-871B-A0F16DF7047B}" dt="2023-08-04T10:10:10.802" v="363"/>
          <ac:picMkLst>
            <pc:docMk/>
            <pc:sldMk cId="2808920126" sldId="265"/>
            <ac:picMk id="9" creationId="{55951EF9-3ADE-800A-3813-B9FE1EDCCD4D}"/>
          </ac:picMkLst>
        </pc:picChg>
      </pc:sldChg>
      <pc:sldChg chg="addSp modSp modTransition modNotesTx">
        <pc:chgData name="Mueen Dawood" userId="39dd18d45b58003c" providerId="LiveId" clId="{944A6DD1-FD7A-484B-871B-A0F16DF7047B}" dt="2023-08-04T10:10:10.802" v="363"/>
        <pc:sldMkLst>
          <pc:docMk/>
          <pc:sldMk cId="3143704155" sldId="308"/>
        </pc:sldMkLst>
        <pc:picChg chg="add mod">
          <ac:chgData name="Mueen Dawood" userId="39dd18d45b58003c" providerId="LiveId" clId="{944A6DD1-FD7A-484B-871B-A0F16DF7047B}" dt="2023-08-04T10:10:10.802" v="363"/>
          <ac:picMkLst>
            <pc:docMk/>
            <pc:sldMk cId="3143704155" sldId="308"/>
            <ac:picMk id="4" creationId="{AD60DCB1-6708-8914-650B-0C8953257A28}"/>
          </ac:picMkLst>
        </pc:picChg>
      </pc:sldChg>
      <pc:sldChg chg="addSp modSp modTransition modNotesTx">
        <pc:chgData name="Mueen Dawood" userId="39dd18d45b58003c" providerId="LiveId" clId="{944A6DD1-FD7A-484B-871B-A0F16DF7047B}" dt="2023-08-04T10:10:10.802" v="363"/>
        <pc:sldMkLst>
          <pc:docMk/>
          <pc:sldMk cId="1792962273" sldId="309"/>
        </pc:sldMkLst>
        <pc:picChg chg="add mod">
          <ac:chgData name="Mueen Dawood" userId="39dd18d45b58003c" providerId="LiveId" clId="{944A6DD1-FD7A-484B-871B-A0F16DF7047B}" dt="2023-08-04T10:10:10.802" v="363"/>
          <ac:picMkLst>
            <pc:docMk/>
            <pc:sldMk cId="1792962273" sldId="309"/>
            <ac:picMk id="6" creationId="{3177F7C8-74E4-9849-15F0-CF62F97F8A85}"/>
          </ac:picMkLst>
        </pc:picChg>
      </pc:sldChg>
      <pc:sldChg chg="addSp modSp modTransition modNotesTx">
        <pc:chgData name="Mueen Dawood" userId="39dd18d45b58003c" providerId="LiveId" clId="{944A6DD1-FD7A-484B-871B-A0F16DF7047B}" dt="2023-08-04T10:10:10.802" v="363"/>
        <pc:sldMkLst>
          <pc:docMk/>
          <pc:sldMk cId="1904987096" sldId="310"/>
        </pc:sldMkLst>
        <pc:picChg chg="add mod">
          <ac:chgData name="Mueen Dawood" userId="39dd18d45b58003c" providerId="LiveId" clId="{944A6DD1-FD7A-484B-871B-A0F16DF7047B}" dt="2023-08-04T10:10:10.802" v="363"/>
          <ac:picMkLst>
            <pc:docMk/>
            <pc:sldMk cId="1904987096" sldId="310"/>
            <ac:picMk id="7" creationId="{A21733E7-EF9B-79E5-0007-646BCC94D53D}"/>
          </ac:picMkLst>
        </pc:picChg>
      </pc:sldChg>
      <pc:sldChg chg="addSp modSp modTransition modNotesTx">
        <pc:chgData name="Mueen Dawood" userId="39dd18d45b58003c" providerId="LiveId" clId="{944A6DD1-FD7A-484B-871B-A0F16DF7047B}" dt="2023-08-04T10:10:10.802" v="363"/>
        <pc:sldMkLst>
          <pc:docMk/>
          <pc:sldMk cId="804231204" sldId="311"/>
        </pc:sldMkLst>
        <pc:picChg chg="add mod">
          <ac:chgData name="Mueen Dawood" userId="39dd18d45b58003c" providerId="LiveId" clId="{944A6DD1-FD7A-484B-871B-A0F16DF7047B}" dt="2023-08-04T10:10:10.802" v="363"/>
          <ac:picMkLst>
            <pc:docMk/>
            <pc:sldMk cId="804231204" sldId="311"/>
            <ac:picMk id="6" creationId="{7A4CDE42-A121-C019-8E38-E79CA11B1D4B}"/>
          </ac:picMkLst>
        </pc:picChg>
      </pc:sldChg>
      <pc:sldChg chg="addSp modSp modTransition modNotesTx">
        <pc:chgData name="Mueen Dawood" userId="39dd18d45b58003c" providerId="LiveId" clId="{944A6DD1-FD7A-484B-871B-A0F16DF7047B}" dt="2023-08-04T10:10:10.802" v="363"/>
        <pc:sldMkLst>
          <pc:docMk/>
          <pc:sldMk cId="2536972369" sldId="313"/>
        </pc:sldMkLst>
        <pc:picChg chg="add mod">
          <ac:chgData name="Mueen Dawood" userId="39dd18d45b58003c" providerId="LiveId" clId="{944A6DD1-FD7A-484B-871B-A0F16DF7047B}" dt="2023-08-04T10:10:10.802" v="363"/>
          <ac:picMkLst>
            <pc:docMk/>
            <pc:sldMk cId="2536972369" sldId="313"/>
            <ac:picMk id="7" creationId="{8466D932-B8DA-CF96-5537-B809C320085B}"/>
          </ac:picMkLst>
        </pc:picChg>
      </pc:sldChg>
      <pc:sldChg chg="addSp modSp modTransition modNotesTx">
        <pc:chgData name="Mueen Dawood" userId="39dd18d45b58003c" providerId="LiveId" clId="{944A6DD1-FD7A-484B-871B-A0F16DF7047B}" dt="2023-08-04T10:10:10.802" v="363"/>
        <pc:sldMkLst>
          <pc:docMk/>
          <pc:sldMk cId="3244187196" sldId="314"/>
        </pc:sldMkLst>
        <pc:picChg chg="add mod">
          <ac:chgData name="Mueen Dawood" userId="39dd18d45b58003c" providerId="LiveId" clId="{944A6DD1-FD7A-484B-871B-A0F16DF7047B}" dt="2023-08-04T10:10:10.802" v="363"/>
          <ac:picMkLst>
            <pc:docMk/>
            <pc:sldMk cId="3244187196" sldId="314"/>
            <ac:picMk id="7" creationId="{A6ADFA60-BAC8-8BFD-EA0B-B400232BBA32}"/>
          </ac:picMkLst>
        </pc:picChg>
      </pc:sldChg>
      <pc:sldChg chg="addSp modSp mod modTransition">
        <pc:chgData name="Mueen Dawood" userId="39dd18d45b58003c" providerId="LiveId" clId="{944A6DD1-FD7A-484B-871B-A0F16DF7047B}" dt="2023-08-04T10:10:10.802" v="363"/>
        <pc:sldMkLst>
          <pc:docMk/>
          <pc:sldMk cId="1667646205" sldId="315"/>
        </pc:sldMkLst>
        <pc:spChg chg="mod">
          <ac:chgData name="Mueen Dawood" userId="39dd18d45b58003c" providerId="LiveId" clId="{944A6DD1-FD7A-484B-871B-A0F16DF7047B}" dt="2023-08-04T10:01:04.349" v="31" actId="14100"/>
          <ac:spMkLst>
            <pc:docMk/>
            <pc:sldMk cId="1667646205" sldId="315"/>
            <ac:spMk id="3" creationId="{84389BDA-8BB2-1D00-CDF8-1F3C8158A781}"/>
          </ac:spMkLst>
        </pc:spChg>
        <pc:picChg chg="add mod">
          <ac:chgData name="Mueen Dawood" userId="39dd18d45b58003c" providerId="LiveId" clId="{944A6DD1-FD7A-484B-871B-A0F16DF7047B}" dt="2023-08-04T10:10:10.802" v="363"/>
          <ac:picMkLst>
            <pc:docMk/>
            <pc:sldMk cId="1667646205" sldId="315"/>
            <ac:picMk id="5" creationId="{CC15E687-745F-2813-A88C-C4F7B20AE845}"/>
          </ac:picMkLst>
        </pc:picChg>
      </pc:sldChg>
      <pc:sldChg chg="addSp modSp modTransition modNotesTx">
        <pc:chgData name="Mueen Dawood" userId="39dd18d45b58003c" providerId="LiveId" clId="{944A6DD1-FD7A-484B-871B-A0F16DF7047B}" dt="2023-08-04T10:10:10.802" v="363"/>
        <pc:sldMkLst>
          <pc:docMk/>
          <pc:sldMk cId="3966535122" sldId="316"/>
        </pc:sldMkLst>
        <pc:picChg chg="add mod">
          <ac:chgData name="Mueen Dawood" userId="39dd18d45b58003c" providerId="LiveId" clId="{944A6DD1-FD7A-484B-871B-A0F16DF7047B}" dt="2023-08-04T10:10:10.802" v="363"/>
          <ac:picMkLst>
            <pc:docMk/>
            <pc:sldMk cId="3966535122" sldId="316"/>
            <ac:picMk id="6" creationId="{007CF1D6-121F-753F-5DFE-52535D286197}"/>
          </ac:picMkLst>
        </pc:picChg>
      </pc:sldChg>
      <pc:sldChg chg="addSp modSp modTransition modNotesTx">
        <pc:chgData name="Mueen Dawood" userId="39dd18d45b58003c" providerId="LiveId" clId="{944A6DD1-FD7A-484B-871B-A0F16DF7047B}" dt="2023-08-04T10:10:10.802" v="363"/>
        <pc:sldMkLst>
          <pc:docMk/>
          <pc:sldMk cId="1453308508" sldId="317"/>
        </pc:sldMkLst>
        <pc:picChg chg="add mod">
          <ac:chgData name="Mueen Dawood" userId="39dd18d45b58003c" providerId="LiveId" clId="{944A6DD1-FD7A-484B-871B-A0F16DF7047B}" dt="2023-08-04T10:10:10.802" v="363"/>
          <ac:picMkLst>
            <pc:docMk/>
            <pc:sldMk cId="1453308508" sldId="317"/>
            <ac:picMk id="7" creationId="{5551DA06-A854-2B2A-2486-032EB101B29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CC69C6-EE0B-4D8B-9C71-C36EFED094F2}" type="datetimeFigureOut">
              <a:rPr lang="en-US"/>
              <a:t>8/4/2023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0DD202-58A1-4ABD-B068-DFFCA0C44EAC}" type="slidenum">
              <a:rPr/>
              <a:t>‹#›</a:t>
            </a:fld>
            <a:endParaRPr/>
          </a:p>
        </p:txBody>
      </p:sp>
    </p:spTree>
    <p:extLst>
      <p:ext uri="{BB962C8B-B14F-4D97-AF65-F5344CB8AC3E}">
        <p14:creationId xmlns:p14="http://schemas.microsoft.com/office/powerpoint/2010/main" val="40642190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8/4/2023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a:p>
        </p:txBody>
      </p:sp>
      <p:sp>
        <p:nvSpPr>
          <p:cNvPr id="4" name="Slide Number Placeholder 3"/>
          <p:cNvSpPr>
            <a:spLocks noGrp="1"/>
          </p:cNvSpPr>
          <p:nvPr>
            <p:ph type="sldNum" sz="quarter" idx="5"/>
          </p:nvPr>
        </p:nvSpPr>
        <p:spPr/>
        <p:txBody>
          <a:bodyPr/>
          <a:lstStyle/>
          <a:p>
            <a:fld id="{F93199CD-3E1B-4AE6-990F-76F925F5EA9F}" type="slidenum">
              <a:rPr lang="en-ZA" smtClean="0"/>
              <a:t>1</a:t>
            </a:fld>
            <a:endParaRPr lang="en-ZA"/>
          </a:p>
        </p:txBody>
      </p:sp>
    </p:spTree>
    <p:extLst>
      <p:ext uri="{BB962C8B-B14F-4D97-AF65-F5344CB8AC3E}">
        <p14:creationId xmlns:p14="http://schemas.microsoft.com/office/powerpoint/2010/main" val="3498405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sz="1200" kern="100" dirty="0">
                <a:effectLst/>
                <a:latin typeface="Bookman Old Style" panose="02050604050505020204" pitchFamily="18" charset="0"/>
                <a:ea typeface="Calibri" panose="020F0502020204030204" pitchFamily="34" charset="0"/>
                <a:cs typeface="Times New Roman" panose="02020603050405020304" pitchFamily="18" charset="0"/>
              </a:rPr>
              <a:t>Sip Safari is an all-inclusive wine tasting booking system where users can book and pay for themselves or as groups for wine tastings, lunch, dinner, and tours of the Cape Town wine farm. The wine farm will be able to see and manage all bookings made, in case of an emergency, and prepare accordingly for guests. Users that book evening tastings/tours can book rooms when they arrive should they wish to spend the night in the magical farm</a:t>
            </a:r>
            <a:endParaRPr lang="en-ZA" dirty="0"/>
          </a:p>
        </p:txBody>
      </p:sp>
      <p:sp>
        <p:nvSpPr>
          <p:cNvPr id="4" name="Slide Number Placeholder 3"/>
          <p:cNvSpPr>
            <a:spLocks noGrp="1"/>
          </p:cNvSpPr>
          <p:nvPr>
            <p:ph type="sldNum" sz="quarter" idx="5"/>
          </p:nvPr>
        </p:nvSpPr>
        <p:spPr/>
        <p:txBody>
          <a:bodyPr/>
          <a:lstStyle/>
          <a:p>
            <a:fld id="{F93199CD-3E1B-4AE6-990F-76F925F5EA9F}" type="slidenum">
              <a:rPr lang="en-ZA" smtClean="0"/>
              <a:t>2</a:t>
            </a:fld>
            <a:endParaRPr lang="en-ZA"/>
          </a:p>
        </p:txBody>
      </p:sp>
    </p:spTree>
    <p:extLst>
      <p:ext uri="{BB962C8B-B14F-4D97-AF65-F5344CB8AC3E}">
        <p14:creationId xmlns:p14="http://schemas.microsoft.com/office/powerpoint/2010/main" val="3564670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sz="1200" kern="100" dirty="0">
                <a:effectLst/>
                <a:latin typeface="Bookman Old Style" panose="02050604050505020204" pitchFamily="18" charset="0"/>
                <a:ea typeface="Calibri" panose="020F0502020204030204" pitchFamily="34" charset="0"/>
                <a:cs typeface="Times New Roman" panose="02020603050405020304" pitchFamily="18" charset="0"/>
              </a:rPr>
              <a:t>User Registration and Authentication</a:t>
            </a:r>
          </a:p>
          <a:p>
            <a:endParaRPr lang="en-ZA" sz="1200" kern="100" dirty="0">
              <a:effectLst/>
              <a:latin typeface="Bookman Old Style" panose="02050604050505020204" pitchFamily="18" charset="0"/>
              <a:ea typeface="Calibri" panose="020F0502020204030204" pitchFamily="34" charset="0"/>
              <a:cs typeface="Times New Roman" panose="02020603050405020304" pitchFamily="18" charset="0"/>
            </a:endParaRPr>
          </a:p>
          <a:p>
            <a:r>
              <a:rPr lang="en-ZA" sz="1200" kern="100" dirty="0">
                <a:effectLst/>
                <a:latin typeface="Bookman Old Style" panose="02050604050505020204" pitchFamily="18" charset="0"/>
                <a:ea typeface="Calibri" panose="020F0502020204030204" pitchFamily="34" charset="0"/>
                <a:cs typeface="Times New Roman" panose="02020603050405020304" pitchFamily="18" charset="0"/>
              </a:rPr>
              <a:t>Wine Tour Listings</a:t>
            </a:r>
          </a:p>
          <a:p>
            <a:endParaRPr lang="en-ZA" dirty="0"/>
          </a:p>
        </p:txBody>
      </p:sp>
      <p:sp>
        <p:nvSpPr>
          <p:cNvPr id="4" name="Slide Number Placeholder 3"/>
          <p:cNvSpPr>
            <a:spLocks noGrp="1"/>
          </p:cNvSpPr>
          <p:nvPr>
            <p:ph type="sldNum" sz="quarter" idx="5"/>
          </p:nvPr>
        </p:nvSpPr>
        <p:spPr/>
        <p:txBody>
          <a:bodyPr/>
          <a:lstStyle/>
          <a:p>
            <a:fld id="{F93199CD-3E1B-4AE6-990F-76F925F5EA9F}" type="slidenum">
              <a:rPr lang="en-ZA" smtClean="0"/>
              <a:t>3</a:t>
            </a:fld>
            <a:endParaRPr lang="en-ZA"/>
          </a:p>
        </p:txBody>
      </p:sp>
    </p:spTree>
    <p:extLst>
      <p:ext uri="{BB962C8B-B14F-4D97-AF65-F5344CB8AC3E}">
        <p14:creationId xmlns:p14="http://schemas.microsoft.com/office/powerpoint/2010/main" val="49139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sz="1200" kern="100" dirty="0">
                <a:effectLst/>
                <a:latin typeface="Bookman Old Style" panose="02050604050505020204" pitchFamily="18" charset="0"/>
                <a:ea typeface="Calibri" panose="020F0502020204030204" pitchFamily="34" charset="0"/>
                <a:cs typeface="Times New Roman" panose="02020603050405020304" pitchFamily="18" charset="0"/>
              </a:rPr>
              <a:t>Booking Management</a:t>
            </a:r>
          </a:p>
          <a:p>
            <a:endParaRPr lang="en-ZA" sz="1200" kern="100" dirty="0">
              <a:effectLst/>
              <a:latin typeface="Bookman Old Style" panose="02050604050505020204" pitchFamily="18" charset="0"/>
              <a:ea typeface="Calibri" panose="020F0502020204030204" pitchFamily="34" charset="0"/>
              <a:cs typeface="Times New Roman" panose="02020603050405020304" pitchFamily="18" charset="0"/>
            </a:endParaRPr>
          </a:p>
          <a:p>
            <a:r>
              <a:rPr lang="en-ZA" sz="1200" kern="100" dirty="0">
                <a:effectLst/>
                <a:latin typeface="Bookman Old Style" panose="02050604050505020204" pitchFamily="18" charset="0"/>
                <a:ea typeface="Calibri" panose="020F0502020204030204" pitchFamily="34" charset="0"/>
                <a:cs typeface="Times New Roman" panose="02020603050405020304" pitchFamily="18" charset="0"/>
              </a:rPr>
              <a:t>Availability calendar</a:t>
            </a:r>
          </a:p>
          <a:p>
            <a:endParaRPr lang="en-ZA" dirty="0"/>
          </a:p>
        </p:txBody>
      </p:sp>
      <p:sp>
        <p:nvSpPr>
          <p:cNvPr id="4" name="Slide Number Placeholder 3"/>
          <p:cNvSpPr>
            <a:spLocks noGrp="1"/>
          </p:cNvSpPr>
          <p:nvPr>
            <p:ph type="sldNum" sz="quarter" idx="5"/>
          </p:nvPr>
        </p:nvSpPr>
        <p:spPr/>
        <p:txBody>
          <a:bodyPr/>
          <a:lstStyle/>
          <a:p>
            <a:fld id="{F93199CD-3E1B-4AE6-990F-76F925F5EA9F}" type="slidenum">
              <a:rPr lang="en-ZA" smtClean="0"/>
              <a:t>4</a:t>
            </a:fld>
            <a:endParaRPr lang="en-ZA"/>
          </a:p>
        </p:txBody>
      </p:sp>
    </p:spTree>
    <p:extLst>
      <p:ext uri="{BB962C8B-B14F-4D97-AF65-F5344CB8AC3E}">
        <p14:creationId xmlns:p14="http://schemas.microsoft.com/office/powerpoint/2010/main" val="3514656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Payment integration</a:t>
            </a:r>
          </a:p>
          <a:p>
            <a:endParaRPr lang="en-ZA" dirty="0"/>
          </a:p>
          <a:p>
            <a:r>
              <a:rPr lang="en-ZA" dirty="0"/>
              <a:t>Reviews and ratings</a:t>
            </a:r>
          </a:p>
        </p:txBody>
      </p:sp>
      <p:sp>
        <p:nvSpPr>
          <p:cNvPr id="4" name="Slide Number Placeholder 3"/>
          <p:cNvSpPr>
            <a:spLocks noGrp="1"/>
          </p:cNvSpPr>
          <p:nvPr>
            <p:ph type="sldNum" sz="quarter" idx="5"/>
          </p:nvPr>
        </p:nvSpPr>
        <p:spPr/>
        <p:txBody>
          <a:bodyPr/>
          <a:lstStyle/>
          <a:p>
            <a:fld id="{F93199CD-3E1B-4AE6-990F-76F925F5EA9F}" type="slidenum">
              <a:rPr lang="en-ZA" smtClean="0"/>
              <a:t>5</a:t>
            </a:fld>
            <a:endParaRPr lang="en-ZA"/>
          </a:p>
        </p:txBody>
      </p:sp>
    </p:spTree>
    <p:extLst>
      <p:ext uri="{BB962C8B-B14F-4D97-AF65-F5344CB8AC3E}">
        <p14:creationId xmlns:p14="http://schemas.microsoft.com/office/powerpoint/2010/main" val="2143754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User profiles</a:t>
            </a:r>
          </a:p>
          <a:p>
            <a:endParaRPr lang="en-ZA" dirty="0"/>
          </a:p>
          <a:p>
            <a:r>
              <a:rPr lang="en-ZA" dirty="0"/>
              <a:t>Admin panel</a:t>
            </a:r>
          </a:p>
        </p:txBody>
      </p:sp>
      <p:sp>
        <p:nvSpPr>
          <p:cNvPr id="4" name="Slide Number Placeholder 3"/>
          <p:cNvSpPr>
            <a:spLocks noGrp="1"/>
          </p:cNvSpPr>
          <p:nvPr>
            <p:ph type="sldNum" sz="quarter" idx="5"/>
          </p:nvPr>
        </p:nvSpPr>
        <p:spPr/>
        <p:txBody>
          <a:bodyPr/>
          <a:lstStyle/>
          <a:p>
            <a:fld id="{F93199CD-3E1B-4AE6-990F-76F925F5EA9F}" type="slidenum">
              <a:rPr lang="en-ZA" smtClean="0"/>
              <a:t>6</a:t>
            </a:fld>
            <a:endParaRPr lang="en-ZA"/>
          </a:p>
        </p:txBody>
      </p:sp>
    </p:spTree>
    <p:extLst>
      <p:ext uri="{BB962C8B-B14F-4D97-AF65-F5344CB8AC3E}">
        <p14:creationId xmlns:p14="http://schemas.microsoft.com/office/powerpoint/2010/main" val="3047750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Waitlist feature</a:t>
            </a:r>
          </a:p>
          <a:p>
            <a:endParaRPr lang="en-ZA" dirty="0"/>
          </a:p>
          <a:p>
            <a:r>
              <a:rPr lang="en-ZA" dirty="0"/>
              <a:t>Discounts and promotions</a:t>
            </a:r>
          </a:p>
          <a:p>
            <a:endParaRPr lang="en-ZA" dirty="0"/>
          </a:p>
        </p:txBody>
      </p:sp>
      <p:sp>
        <p:nvSpPr>
          <p:cNvPr id="4" name="Slide Number Placeholder 3"/>
          <p:cNvSpPr>
            <a:spLocks noGrp="1"/>
          </p:cNvSpPr>
          <p:nvPr>
            <p:ph type="sldNum" sz="quarter" idx="5"/>
          </p:nvPr>
        </p:nvSpPr>
        <p:spPr/>
        <p:txBody>
          <a:bodyPr/>
          <a:lstStyle/>
          <a:p>
            <a:fld id="{F93199CD-3E1B-4AE6-990F-76F925F5EA9F}" type="slidenum">
              <a:rPr lang="en-ZA" smtClean="0"/>
              <a:t>7</a:t>
            </a:fld>
            <a:endParaRPr lang="en-ZA"/>
          </a:p>
        </p:txBody>
      </p:sp>
    </p:spTree>
    <p:extLst>
      <p:ext uri="{BB962C8B-B14F-4D97-AF65-F5344CB8AC3E}">
        <p14:creationId xmlns:p14="http://schemas.microsoft.com/office/powerpoint/2010/main" val="4184785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Email notifications </a:t>
            </a:r>
          </a:p>
          <a:p>
            <a:endParaRPr lang="en-ZA" dirty="0"/>
          </a:p>
          <a:p>
            <a:r>
              <a:rPr lang="en-ZA" dirty="0"/>
              <a:t>Multi language support????</a:t>
            </a:r>
          </a:p>
          <a:p>
            <a:endParaRPr lang="en-ZA" dirty="0"/>
          </a:p>
          <a:p>
            <a:r>
              <a:rPr lang="en-ZA" dirty="0"/>
              <a:t>Mobile friendly interface</a:t>
            </a:r>
          </a:p>
        </p:txBody>
      </p:sp>
      <p:sp>
        <p:nvSpPr>
          <p:cNvPr id="4" name="Slide Number Placeholder 3"/>
          <p:cNvSpPr>
            <a:spLocks noGrp="1"/>
          </p:cNvSpPr>
          <p:nvPr>
            <p:ph type="sldNum" sz="quarter" idx="5"/>
          </p:nvPr>
        </p:nvSpPr>
        <p:spPr/>
        <p:txBody>
          <a:bodyPr/>
          <a:lstStyle/>
          <a:p>
            <a:fld id="{F93199CD-3E1B-4AE6-990F-76F925F5EA9F}" type="slidenum">
              <a:rPr lang="en-ZA" smtClean="0"/>
              <a:t>8</a:t>
            </a:fld>
            <a:endParaRPr lang="en-ZA"/>
          </a:p>
        </p:txBody>
      </p:sp>
    </p:spTree>
    <p:extLst>
      <p:ext uri="{BB962C8B-B14F-4D97-AF65-F5344CB8AC3E}">
        <p14:creationId xmlns:p14="http://schemas.microsoft.com/office/powerpoint/2010/main" val="1952483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Reporting and analytics</a:t>
            </a:r>
          </a:p>
          <a:p>
            <a:endParaRPr lang="en-ZA" dirty="0"/>
          </a:p>
          <a:p>
            <a:r>
              <a:rPr lang="en-ZA" dirty="0"/>
              <a:t>Integration with external platforms</a:t>
            </a:r>
          </a:p>
        </p:txBody>
      </p:sp>
      <p:sp>
        <p:nvSpPr>
          <p:cNvPr id="4" name="Slide Number Placeholder 3"/>
          <p:cNvSpPr>
            <a:spLocks noGrp="1"/>
          </p:cNvSpPr>
          <p:nvPr>
            <p:ph type="sldNum" sz="quarter" idx="5"/>
          </p:nvPr>
        </p:nvSpPr>
        <p:spPr/>
        <p:txBody>
          <a:bodyPr/>
          <a:lstStyle/>
          <a:p>
            <a:fld id="{F93199CD-3E1B-4AE6-990F-76F925F5EA9F}" type="slidenum">
              <a:rPr lang="en-ZA" smtClean="0"/>
              <a:t>9</a:t>
            </a:fld>
            <a:endParaRPr lang="en-ZA"/>
          </a:p>
        </p:txBody>
      </p:sp>
    </p:spTree>
    <p:extLst>
      <p:ext uri="{BB962C8B-B14F-4D97-AF65-F5344CB8AC3E}">
        <p14:creationId xmlns:p14="http://schemas.microsoft.com/office/powerpoint/2010/main" val="34940988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a:gsLst>
            <a:gs pos="10000">
              <a:srgbClr val="06171C"/>
            </a:gs>
            <a:gs pos="100000">
              <a:srgbClr val="134251"/>
            </a:gs>
            <a:gs pos="65000">
              <a:srgbClr val="134251"/>
            </a:gs>
          </a:gsLst>
          <a:lin ang="13500000" scaled="0"/>
        </a:gradFill>
        <a:effectLst/>
      </p:bgPr>
    </p:bg>
    <p:spTree>
      <p:nvGrpSpPr>
        <p:cNvPr id="1" name=""/>
        <p:cNvGrpSpPr/>
        <p:nvPr/>
      </p:nvGrpSpPr>
      <p:grpSpPr>
        <a:xfrm>
          <a:off x="0" y="0"/>
          <a:ext cx="0" cy="0"/>
          <a:chOff x="0" y="0"/>
          <a:chExt cx="0" cy="0"/>
        </a:xfrm>
      </p:grpSpPr>
      <p:pic>
        <p:nvPicPr>
          <p:cNvPr id="9" name="Picture 8" descr="Large ocean wav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6551612" cy="6857942"/>
          </a:xfrm>
          <a:prstGeom prst="rect">
            <a:avLst/>
          </a:prstGeom>
        </p:spPr>
      </p:pic>
      <p:sp>
        <p:nvSpPr>
          <p:cNvPr id="8" name="Rectangle 7"/>
          <p:cNvSpPr/>
          <p:nvPr/>
        </p:nvSpPr>
        <p:spPr>
          <a:xfrm>
            <a:off x="6094411" y="0"/>
            <a:ext cx="4572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7008813" y="1600200"/>
            <a:ext cx="4572001" cy="3733800"/>
          </a:xfrm>
        </p:spPr>
        <p:txBody>
          <a:bodyPr anchor="b">
            <a:normAutofit/>
          </a:bodyPr>
          <a:lstStyle>
            <a:lvl1pPr>
              <a:lnSpc>
                <a:spcPct val="80000"/>
              </a:lnSpc>
              <a:defRPr sz="54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7008813" y="5562599"/>
            <a:ext cx="4571999" cy="835025"/>
          </a:xfrm>
        </p:spPr>
        <p:txBody>
          <a:bodyPr>
            <a:normAutofit/>
          </a:bodyPr>
          <a:lstStyle>
            <a:lvl1pPr marL="0" indent="0" algn="l">
              <a:spcBef>
                <a:spcPts val="0"/>
              </a:spcBef>
              <a:buNone/>
              <a:defRPr sz="2000" cap="none"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3A713B6B-E340-4FC0-A085-B71A4639D1AA}" type="datetime1">
              <a:rPr lang="en-US" smtClean="0"/>
              <a:t>8/4/2023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9812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FDCB42DF-42F7-4DF8-92F8-78154BDE12B4}" type="datetime1">
              <a:rPr lang="en-US" smtClean="0"/>
              <a:t>8/4/2023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Footer Placeholder 4"/>
          <p:cNvSpPr>
            <a:spLocks noGrp="1"/>
          </p:cNvSpPr>
          <p:nvPr>
            <p:ph type="ftr" sz="quarter" idx="11"/>
          </p:nvPr>
        </p:nvSpPr>
        <p:spPr>
          <a:xfrm>
            <a:off x="1979611" y="6400800"/>
            <a:ext cx="5954834" cy="276228"/>
          </a:xfrm>
        </p:spPr>
        <p:txBody>
          <a:bodyPr/>
          <a:lstStyle/>
          <a:p>
            <a:r>
              <a:rPr lang="en-US" dirty="0"/>
              <a:t>Add a footer</a:t>
            </a:r>
            <a:endParaRPr dirty="0"/>
          </a:p>
        </p:txBody>
      </p:sp>
      <p:sp>
        <p:nvSpPr>
          <p:cNvPr id="5" name="Date Placeholder 3"/>
          <p:cNvSpPr>
            <a:spLocks noGrp="1"/>
          </p:cNvSpPr>
          <p:nvPr>
            <p:ph type="dt" sz="half" idx="10"/>
          </p:nvPr>
        </p:nvSpPr>
        <p:spPr>
          <a:xfrm>
            <a:off x="8228011" y="6400800"/>
            <a:ext cx="1548659" cy="276228"/>
          </a:xfrm>
        </p:spPr>
        <p:txBody>
          <a:bodyPr/>
          <a:lstStyle/>
          <a:p>
            <a:fld id="{A43FAFC5-F11C-4205-99FD-FC66DAA2AE2D}" type="datetime1">
              <a:rPr lang="en-US" smtClean="0"/>
              <a:t>8/4/2023</a:t>
            </a:fld>
            <a:endParaRPr/>
          </a:p>
        </p:txBody>
      </p:sp>
      <p:sp>
        <p:nvSpPr>
          <p:cNvPr id="6" name="Slide Number Placeholder 5"/>
          <p:cNvSpPr>
            <a:spLocks noGrp="1"/>
          </p:cNvSpPr>
          <p:nvPr>
            <p:ph type="sldNum" sz="quarter" idx="12"/>
          </p:nvPr>
        </p:nvSpPr>
        <p:spPr>
          <a:xfrm>
            <a:off x="10056811" y="6400800"/>
            <a:ext cx="1066802" cy="276228"/>
          </a:xfrm>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a:gsLst>
            <a:gs pos="10000">
              <a:srgbClr val="06171C"/>
            </a:gs>
            <a:gs pos="100000">
              <a:srgbClr val="134251"/>
            </a:gs>
            <a:gs pos="65000">
              <a:srgbClr val="134251"/>
            </a:gs>
          </a:gsLst>
          <a:lin ang="27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6812" y="1616074"/>
            <a:ext cx="7315198" cy="2727325"/>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2436814" y="4495800"/>
            <a:ext cx="7315198" cy="1673225"/>
          </a:xfrm>
        </p:spPr>
        <p:txBody>
          <a:bodyPr anchor="t">
            <a:normAutofit/>
          </a:bodyPr>
          <a:lstStyle>
            <a:lvl1pPr marL="0" indent="0">
              <a:spcBef>
                <a:spcPts val="0"/>
              </a:spcBef>
              <a:buNone/>
              <a:defRPr sz="2400" cap="none"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A43FAFC5-F11C-4205-99FD-FC66DAA2AE2D}" type="datetime1">
              <a:rPr lang="en-US" smtClean="0"/>
              <a:t>8/4/2023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979613" y="1828800"/>
            <a:ext cx="4419599"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704015" y="1828800"/>
            <a:ext cx="4419600"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EFD82905-3DC5-49B9-B8B8-9D80D3609DB5}" type="datetime1">
              <a:rPr lang="en-US" smtClean="0"/>
              <a:t>8/4/2023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97802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7802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70547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0547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Add a footer</a:t>
            </a:r>
            <a:endParaRPr/>
          </a:p>
        </p:txBody>
      </p:sp>
      <p:sp>
        <p:nvSpPr>
          <p:cNvPr id="7" name="Date Placeholder 6"/>
          <p:cNvSpPr>
            <a:spLocks noGrp="1"/>
          </p:cNvSpPr>
          <p:nvPr>
            <p:ph type="dt" sz="half" idx="10"/>
          </p:nvPr>
        </p:nvSpPr>
        <p:spPr/>
        <p:txBody>
          <a:bodyPr/>
          <a:lstStyle/>
          <a:p>
            <a:fld id="{59825298-A6F6-4AF2-832C-941EFA52AF9B}" type="datetime1">
              <a:rPr lang="en-US" smtClean="0"/>
              <a:t>8/4/2023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Add a footer</a:t>
            </a:r>
            <a:endParaRPr/>
          </a:p>
        </p:txBody>
      </p:sp>
      <p:sp>
        <p:nvSpPr>
          <p:cNvPr id="3" name="Date Placeholder 2"/>
          <p:cNvSpPr>
            <a:spLocks noGrp="1"/>
          </p:cNvSpPr>
          <p:nvPr>
            <p:ph type="dt" sz="half" idx="10"/>
          </p:nvPr>
        </p:nvSpPr>
        <p:spPr/>
        <p:txBody>
          <a:bodyPr/>
          <a:lstStyle/>
          <a:p>
            <a:fld id="{91EE3D8C-3438-4368-AD19-D5CB0C52B1DD}" type="datetime1">
              <a:rPr lang="en-US" smtClean="0"/>
              <a:t>8/4/2023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6" name="Picture 5" descr="Large ocean wave (semitransparent)" title="Ocean Wav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sp>
        <p:nvSpPr>
          <p:cNvPr id="3" name="Footer Placeholder 2"/>
          <p:cNvSpPr>
            <a:spLocks noGrp="1"/>
          </p:cNvSpPr>
          <p:nvPr>
            <p:ph type="ftr" sz="quarter" idx="11"/>
          </p:nvPr>
        </p:nvSpPr>
        <p:spPr/>
        <p:txBody>
          <a:bodyPr/>
          <a:lstStyle/>
          <a:p>
            <a:r>
              <a:rPr lang="en-US"/>
              <a:t>Add a footer</a:t>
            </a:r>
            <a:endParaRPr/>
          </a:p>
        </p:txBody>
      </p:sp>
      <p:sp>
        <p:nvSpPr>
          <p:cNvPr id="2" name="Date Placeholder 1"/>
          <p:cNvSpPr>
            <a:spLocks noGrp="1"/>
          </p:cNvSpPr>
          <p:nvPr>
            <p:ph type="dt" sz="half" idx="10"/>
          </p:nvPr>
        </p:nvSpPr>
        <p:spPr/>
        <p:txBody>
          <a:bodyPr/>
          <a:lstStyle/>
          <a:p>
            <a:fld id="{5A41D785-D6D8-40F1-B2DD-0E2019A27A22}" type="datetime1">
              <a:rPr lang="en-US" smtClean="0"/>
              <a:t>8/4/2023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7"/>
          </a:xfrm>
        </p:spPr>
        <p:txBody>
          <a:bodyPr anchor="b">
            <a:noAutofit/>
          </a:bodyPr>
          <a:lstStyle>
            <a:lvl1pPr algn="l">
              <a:lnSpc>
                <a:spcPct val="80000"/>
              </a:lnSpc>
              <a:defRPr sz="3600" b="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6094414" y="588963"/>
            <a:ext cx="5486400" cy="558006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C05A9A06-02F9-41CB-8208-185A65D60B96}" type="datetime1">
              <a:rPr lang="en-US" smtClean="0"/>
              <a:t>8/4/2023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8"/>
          </a:xfrm>
        </p:spPr>
        <p:txBody>
          <a:bodyPr anchor="b">
            <a:normAutofit/>
          </a:bodyPr>
          <a:lstStyle>
            <a:lvl1pPr algn="l">
              <a:lnSpc>
                <a:spcPct val="80000"/>
              </a:lnSpc>
              <a:defRPr sz="3600" b="0" i="0" baseline="0">
                <a:solidFill>
                  <a:schemeClr val="tx1"/>
                </a:solidFill>
              </a:defRPr>
            </a:lvl1pPr>
          </a:lstStyle>
          <a:p>
            <a:r>
              <a:rPr lang="en-US"/>
              <a:t>Click to edit Master title style</a:t>
            </a:r>
            <a:endParaRPr/>
          </a:p>
        </p:txBody>
      </p:sp>
      <p:sp>
        <p:nvSpPr>
          <p:cNvPr id="8" name="Rectangle 7"/>
          <p:cNvSpPr/>
          <p:nvPr/>
        </p:nvSpPr>
        <p:spPr>
          <a:xfrm>
            <a:off x="6094461" y="588963"/>
            <a:ext cx="5486352" cy="5580062"/>
          </a:xfrm>
          <a:prstGeom prst="rect">
            <a:avLst/>
          </a:prstGeom>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a:xfrm>
            <a:off x="6307494" y="805658"/>
            <a:ext cx="5060286" cy="5146672"/>
          </a:xfrm>
          <a:solidFill>
            <a:schemeClr val="bg2"/>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3E2E051B-B340-4A72-AC7D-8FDFBF03EE12}" type="datetime1">
              <a:rPr lang="en-US" smtClean="0"/>
              <a:t>8/4/2023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100000">
              <a:srgbClr val="134251"/>
            </a:gs>
            <a:gs pos="65000">
              <a:srgbClr val="134251"/>
            </a:gs>
          </a:gsLst>
          <a:lin ang="8100000" scaled="1"/>
          <a:tileRect/>
        </a:gradFill>
        <a:effectLst/>
      </p:bgPr>
    </p:bg>
    <p:spTree>
      <p:nvGrpSpPr>
        <p:cNvPr id="1" name=""/>
        <p:cNvGrpSpPr/>
        <p:nvPr/>
      </p:nvGrpSpPr>
      <p:grpSpPr>
        <a:xfrm>
          <a:off x="0" y="0"/>
          <a:ext cx="0" cy="0"/>
          <a:chOff x="0" y="0"/>
          <a:chExt cx="0" cy="0"/>
        </a:xfrm>
      </p:grpSpPr>
      <p:pic>
        <p:nvPicPr>
          <p:cNvPr id="7" name="Picture 6" descr="Large ocean wave (semitransparent)" title="Ocean Wave"/>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pic>
        <p:nvPicPr>
          <p:cNvPr id="10" name="Picture 9" descr="Large ocean wave"/>
          <p:cNvPicPr>
            <a:picLocks noChangeAspect="1"/>
          </p:cNvPicPr>
          <p:nvPr/>
        </p:nvPicPr>
        <p:blipFill rotWithShape="1">
          <a:blip r:embed="rId14" cstate="print">
            <a:extLst>
              <a:ext uri="{28A0092B-C50C-407E-A947-70E740481C1C}">
                <a14:useLocalDpi xmlns:a14="http://schemas.microsoft.com/office/drawing/2010/main" val="0"/>
              </a:ext>
            </a:extLst>
          </a:blip>
          <a:srcRect/>
          <a:stretch/>
        </p:blipFill>
        <p:spPr>
          <a:xfrm>
            <a:off x="-1" y="0"/>
            <a:ext cx="1234758" cy="6857942"/>
          </a:xfrm>
          <a:prstGeom prst="rect">
            <a:avLst/>
          </a:prstGeom>
        </p:spPr>
      </p:pic>
      <p:sp>
        <p:nvSpPr>
          <p:cNvPr id="9" name="Rectangle 8"/>
          <p:cNvSpPr/>
          <p:nvPr/>
        </p:nvSpPr>
        <p:spPr>
          <a:xfrm>
            <a:off x="1006156" y="0"/>
            <a:ext cx="2286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979612" y="381000"/>
            <a:ext cx="9144001"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979612" y="1828800"/>
            <a:ext cx="9144001" cy="4419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979611" y="6400800"/>
            <a:ext cx="5954834"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6B85D658-8C58-46F3-AA54-0ED74F8B4CDC}" type="datetime1">
              <a:rPr lang="en-US" smtClean="0"/>
              <a:pPr/>
              <a:t>8/4/2023</a:t>
            </a:fld>
            <a:endParaRPr lang="en-US" dirty="0"/>
          </a:p>
        </p:txBody>
      </p:sp>
      <p:sp>
        <p:nvSpPr>
          <p:cNvPr id="6" name="Slide Number Placeholder 5"/>
          <p:cNvSpPr>
            <a:spLocks noGrp="1"/>
          </p:cNvSpPr>
          <p:nvPr>
            <p:ph type="sldNum" sz="quarter" idx="4"/>
          </p:nvPr>
        </p:nvSpPr>
        <p:spPr>
          <a:xfrm>
            <a:off x="10056811" y="6400800"/>
            <a:ext cx="1066802"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008813" y="620688"/>
            <a:ext cx="4572001" cy="4680520"/>
          </a:xfrm>
        </p:spPr>
        <p:txBody>
          <a:bodyPr>
            <a:normAutofit/>
          </a:bodyPr>
          <a:lstStyle/>
          <a:p>
            <a:r>
              <a:rPr lang="en-US" sz="7300" dirty="0"/>
              <a:t>Sip Safari</a:t>
            </a:r>
            <a:br>
              <a:rPr lang="en-US" sz="7300" dirty="0"/>
            </a:br>
            <a:r>
              <a:rPr lang="en-US" sz="7300" dirty="0"/>
              <a:t>Mueen Dawood</a:t>
            </a:r>
            <a:br>
              <a:rPr lang="en-US" sz="7300" dirty="0"/>
            </a:br>
            <a:r>
              <a:rPr lang="en-US" sz="7300" dirty="0"/>
              <a:t>4352267</a:t>
            </a:r>
            <a:br>
              <a:rPr lang="en-US" dirty="0"/>
            </a:br>
            <a:endParaRPr lang="en-US" sz="5400" dirty="0"/>
          </a:p>
        </p:txBody>
      </p:sp>
      <p:sp>
        <p:nvSpPr>
          <p:cNvPr id="4" name="Subtitle 3"/>
          <p:cNvSpPr>
            <a:spLocks noGrp="1"/>
          </p:cNvSpPr>
          <p:nvPr>
            <p:ph type="subTitle" idx="1"/>
          </p:nvPr>
        </p:nvSpPr>
        <p:spPr>
          <a:xfrm>
            <a:off x="7008813" y="5562599"/>
            <a:ext cx="4571999" cy="1106761"/>
          </a:xfrm>
        </p:spPr>
        <p:txBody>
          <a:bodyPr/>
          <a:lstStyle/>
          <a:p>
            <a:r>
              <a:rPr lang="it-IT" dirty="0"/>
              <a:t>Wine tasting booking system</a:t>
            </a:r>
          </a:p>
          <a:p>
            <a:r>
              <a:rPr lang="it-IT" dirty="0"/>
              <a:t>COS101 Java Project</a:t>
            </a:r>
          </a:p>
          <a:p>
            <a:r>
              <a:rPr lang="it-IT" dirty="0"/>
              <a:t>Scrum Initiation Powerpoint </a:t>
            </a:r>
          </a:p>
        </p:txBody>
      </p:sp>
      <p:pic>
        <p:nvPicPr>
          <p:cNvPr id="9" name="Audio 8">
            <a:hlinkClick r:id="" action="ppaction://media"/>
            <a:extLst>
              <a:ext uri="{FF2B5EF4-FFF2-40B4-BE49-F238E27FC236}">
                <a16:creationId xmlns:a16="http://schemas.microsoft.com/office/drawing/2014/main" id="{55951EF9-3ADE-800A-3813-B9FE1EDCCD4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808920126"/>
      </p:ext>
    </p:extLst>
  </p:cSld>
  <p:clrMapOvr>
    <a:masterClrMapping/>
  </p:clrMapOvr>
  <p:transition spd="med" advTm="12654">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The End.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a:xfrm>
            <a:off x="1979612" y="1828800"/>
            <a:ext cx="9144001" cy="808112"/>
          </a:xfrm>
        </p:spPr>
        <p:txBody>
          <a:bodyPr/>
          <a:lstStyle/>
          <a:p>
            <a:r>
              <a:rPr lang="en-ZA" dirty="0"/>
              <a:t>GitHub page: https://github.com/Ghost-3342/COS101-Java-Project</a:t>
            </a:r>
          </a:p>
        </p:txBody>
      </p:sp>
      <p:pic>
        <p:nvPicPr>
          <p:cNvPr id="5" name="Audio 4">
            <a:hlinkClick r:id="" action="ppaction://media"/>
            <a:extLst>
              <a:ext uri="{FF2B5EF4-FFF2-40B4-BE49-F238E27FC236}">
                <a16:creationId xmlns:a16="http://schemas.microsoft.com/office/drawing/2014/main" id="{CC15E687-745F-2813-A88C-C4F7B20AE84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667646205"/>
      </p:ext>
    </p:extLst>
  </p:cSld>
  <p:clrMapOvr>
    <a:masterClrMapping/>
  </p:clrMapOvr>
  <p:transition spd="med" advTm="16753">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The Vision:</a:t>
            </a:r>
          </a:p>
        </p:txBody>
      </p:sp>
      <p:sp>
        <p:nvSpPr>
          <p:cNvPr id="14" name="Content Placeholder 13"/>
          <p:cNvSpPr>
            <a:spLocks noGrp="1"/>
          </p:cNvSpPr>
          <p:nvPr>
            <p:ph idx="1"/>
          </p:nvPr>
        </p:nvSpPr>
        <p:spPr/>
        <p:txBody>
          <a:bodyPr/>
          <a:lstStyle/>
          <a:p>
            <a:pPr>
              <a:lnSpc>
                <a:spcPct val="107000"/>
              </a:lnSpc>
              <a:spcAft>
                <a:spcPts val="800"/>
              </a:spcAft>
            </a:pPr>
            <a:r>
              <a:rPr lang="en-ZA" sz="2400" kern="100" dirty="0">
                <a:effectLst/>
                <a:latin typeface="Bookman Old Style" panose="02050604050505020204" pitchFamily="18" charset="0"/>
                <a:ea typeface="Calibri" panose="020F0502020204030204" pitchFamily="34" charset="0"/>
                <a:cs typeface="Times New Roman" panose="02020603050405020304" pitchFamily="18" charset="0"/>
              </a:rPr>
              <a:t>Sip Safari is an all-inclusive wine tasting booking system where users can book and pay for themselves or as groups for wine tastings, lunch, dinner, and tours of the Cape Town wine farm. The wine farm will be able to see and manage all bookings made, in case of an emergency, and prepare accordingly for guests. Users that book evening tastings/tours can book rooms when they arrive should they wish to spend the night in the magical farm.</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AD60DCB1-6708-8914-650B-0C8953257A2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3143704155"/>
      </p:ext>
    </p:extLst>
  </p:cSld>
  <p:clrMapOvr>
    <a:masterClrMapping/>
  </p:clrMapOvr>
  <p:transition spd="med" advTm="4627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B9952-B89B-22E5-87D2-48072165461D}"/>
              </a:ext>
            </a:extLst>
          </p:cNvPr>
          <p:cNvSpPr>
            <a:spLocks noGrp="1"/>
          </p:cNvSpPr>
          <p:nvPr>
            <p:ph type="title"/>
          </p:nvPr>
        </p:nvSpPr>
        <p:spPr>
          <a:xfrm>
            <a:off x="1979612" y="381000"/>
            <a:ext cx="9144001" cy="671736"/>
          </a:xfrm>
        </p:spPr>
        <p:txBody>
          <a:bodyPr/>
          <a:lstStyle/>
          <a:p>
            <a:r>
              <a:rPr lang="en-ZA" u="sng" dirty="0"/>
              <a:t>Product Backlog:</a:t>
            </a:r>
          </a:p>
        </p:txBody>
      </p:sp>
      <p:sp>
        <p:nvSpPr>
          <p:cNvPr id="3" name="Content Placeholder 2">
            <a:extLst>
              <a:ext uri="{FF2B5EF4-FFF2-40B4-BE49-F238E27FC236}">
                <a16:creationId xmlns:a16="http://schemas.microsoft.com/office/drawing/2014/main" id="{2C93B381-019B-05D1-7FB3-E1F84A0E2EAB}"/>
              </a:ext>
            </a:extLst>
          </p:cNvPr>
          <p:cNvSpPr>
            <a:spLocks noGrp="1"/>
          </p:cNvSpPr>
          <p:nvPr>
            <p:ph idx="1"/>
          </p:nvPr>
        </p:nvSpPr>
        <p:spPr>
          <a:xfrm>
            <a:off x="1979612" y="1124744"/>
            <a:ext cx="9144001" cy="5123656"/>
          </a:xfrm>
        </p:spPr>
        <p:txBody>
          <a:bodyPr>
            <a:normAutofit/>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 User Registration and Authentication:</a:t>
            </a: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customers to register and create accounts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latin typeface="Bookman Old Style" panose="02050604050505020204" pitchFamily="18" charset="0"/>
                <a:ea typeface="Calibri" panose="020F0502020204030204" pitchFamily="34" charset="0"/>
                <a:cs typeface="Times New Roman" panose="02020603050405020304" pitchFamily="18" charset="0"/>
              </a:rPr>
              <a:t>   </a:t>
            </a: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Implement secure authentication and password reset functionality</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2. Wine Tour Listings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latin typeface="Bookman Old Style" panose="02050604050505020204" pitchFamily="18" charset="0"/>
                <a:ea typeface="Calibri" panose="020F0502020204030204" pitchFamily="34" charset="0"/>
                <a:cs typeface="Times New Roman" panose="02020603050405020304" pitchFamily="18" charset="0"/>
              </a:rPr>
              <a:t>    </a:t>
            </a: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Display a list of available wine tours and experiences</a:t>
            </a:r>
            <a:endParaRPr lang="en-ZA" sz="18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Include tour details, such as location, duration, and price</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users to filter and search tours based on various criteria (e.g.,    </a:t>
            </a:r>
            <a:r>
              <a:rPr lang="en-ZA" sz="1800" kern="100" dirty="0">
                <a:latin typeface="Bookman Old Style" panose="02050604050505020204" pitchFamily="18" charset="0"/>
                <a:ea typeface="Calibri" panose="020F0502020204030204" pitchFamily="34" charset="0"/>
                <a:cs typeface="Times New Roman" panose="02020603050405020304" pitchFamily="18" charset="0"/>
              </a:rPr>
              <a:t>  </a:t>
            </a: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location, date, type)</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6" name="Audio 5">
            <a:hlinkClick r:id="" action="ppaction://media"/>
            <a:extLst>
              <a:ext uri="{FF2B5EF4-FFF2-40B4-BE49-F238E27FC236}">
                <a16:creationId xmlns:a16="http://schemas.microsoft.com/office/drawing/2014/main" id="{3177F7C8-74E4-9849-15F0-CF62F97F8A8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792962273"/>
      </p:ext>
    </p:extLst>
  </p:cSld>
  <p:clrMapOvr>
    <a:masterClrMapping/>
  </p:clrMapOvr>
  <p:transition spd="med" advTm="30534">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normAutofit/>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3. Booking Management</a:t>
            </a: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Enable users to book wine tours and events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Handle conflicts and prevent double bookings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Send confirmation emails with booking details </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4. Availability Calendar</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latin typeface="Bookman Old Style" panose="02050604050505020204" pitchFamily="18" charset="0"/>
                <a:ea typeface="Calibri" panose="020F0502020204030204" pitchFamily="34" charset="0"/>
                <a:cs typeface="Times New Roman" panose="02020603050405020304" pitchFamily="18" charset="0"/>
              </a:rPr>
              <a:t> </a:t>
            </a: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Provide a calendar view to show tour availability</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wineries to update their tour schedules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7" name="Audio 6">
            <a:hlinkClick r:id="" action="ppaction://media"/>
            <a:extLst>
              <a:ext uri="{FF2B5EF4-FFF2-40B4-BE49-F238E27FC236}">
                <a16:creationId xmlns:a16="http://schemas.microsoft.com/office/drawing/2014/main" id="{A21733E7-EF9B-79E5-0007-646BCC94D53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904987096"/>
      </p:ext>
    </p:extLst>
  </p:cSld>
  <p:clrMapOvr>
    <a:masterClrMapping/>
  </p:clrMapOvr>
  <p:transition spd="med" advTm="2776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5. Payment Integration</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Integrate with a secure payment gateway to process online payments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Support multiple payment methods (credit cards, digital wallets, etc.)</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6. Reviews and Ratings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Enable customers to leave reviews and ratings for wine tours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Display average ratings and reviews on tour listings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7" name="Audio 6">
            <a:hlinkClick r:id="" action="ppaction://media"/>
            <a:extLst>
              <a:ext uri="{FF2B5EF4-FFF2-40B4-BE49-F238E27FC236}">
                <a16:creationId xmlns:a16="http://schemas.microsoft.com/office/drawing/2014/main" id="{A6ADFA60-BAC8-8BFD-EA0B-B400232BBA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3244187196"/>
      </p:ext>
    </p:extLst>
  </p:cSld>
  <p:clrMapOvr>
    <a:masterClrMapping/>
  </p:clrMapOvr>
  <p:transition spd="med" advTm="4461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7. User Profiles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users to view and edit their profiles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Include booking history and favourite tours </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8. Admin Panel</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Create an admin panel for wineries and tour operators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them to manage their tour listings, availability, and bookings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7" name="Audio 6">
            <a:hlinkClick r:id="" action="ppaction://media"/>
            <a:extLst>
              <a:ext uri="{FF2B5EF4-FFF2-40B4-BE49-F238E27FC236}">
                <a16:creationId xmlns:a16="http://schemas.microsoft.com/office/drawing/2014/main" id="{5551DA06-A854-2B2A-2486-032EB101B29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1453308508"/>
      </p:ext>
    </p:extLst>
  </p:cSld>
  <p:clrMapOvr>
    <a:masterClrMapping/>
  </p:clrMapOvr>
  <p:transition spd="med" advTm="16423">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normAutofit/>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9. Waitlist Feature</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Implement a waitlist option for fully booked tours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Notify customers when spots become available due to cancellations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10. Discounts and Promotions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Allow wineries to offer discounts and promotions on specific tours or events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Implement coupon code functionality</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7" name="Audio 6">
            <a:hlinkClick r:id="" action="ppaction://media"/>
            <a:extLst>
              <a:ext uri="{FF2B5EF4-FFF2-40B4-BE49-F238E27FC236}">
                <a16:creationId xmlns:a16="http://schemas.microsoft.com/office/drawing/2014/main" id="{8466D932-B8DA-CF96-5537-B809C320085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2536972369"/>
      </p:ext>
    </p:extLst>
  </p:cSld>
  <p:clrMapOvr>
    <a:masterClrMapping/>
  </p:clrMapOvr>
  <p:transition spd="med" advTm="5132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normAutofit/>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11. Email Notifications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Set up automated email notifications for booking confirmations, reminders, and cancellations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12. Multi-language Support</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Provide support for multiple languages to cater to international customers</a:t>
            </a: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13. Mobile-Friendly Interface</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Ensure the system is responsive and user-friendly on various devices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6" name="Audio 5">
            <a:hlinkClick r:id="" action="ppaction://media"/>
            <a:extLst>
              <a:ext uri="{FF2B5EF4-FFF2-40B4-BE49-F238E27FC236}">
                <a16:creationId xmlns:a16="http://schemas.microsoft.com/office/drawing/2014/main" id="{007CF1D6-121F-753F-5DFE-52535D28619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3966535122"/>
      </p:ext>
    </p:extLst>
  </p:cSld>
  <p:clrMapOvr>
    <a:masterClrMapping/>
  </p:clrMapOvr>
  <p:transition spd="med" advTm="5932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C140-92B4-AA80-83E5-B89ABBA07747}"/>
              </a:ext>
            </a:extLst>
          </p:cNvPr>
          <p:cNvSpPr>
            <a:spLocks noGrp="1"/>
          </p:cNvSpPr>
          <p:nvPr>
            <p:ph type="title"/>
          </p:nvPr>
        </p:nvSpPr>
        <p:spPr/>
        <p:txBody>
          <a:bodyPr/>
          <a:lstStyle/>
          <a:p>
            <a:r>
              <a:rPr lang="en-ZA" dirty="0"/>
              <a:t>Backlog continued…</a:t>
            </a:r>
          </a:p>
        </p:txBody>
      </p:sp>
      <p:sp>
        <p:nvSpPr>
          <p:cNvPr id="3" name="Content Placeholder 2">
            <a:extLst>
              <a:ext uri="{FF2B5EF4-FFF2-40B4-BE49-F238E27FC236}">
                <a16:creationId xmlns:a16="http://schemas.microsoft.com/office/drawing/2014/main" id="{84389BDA-8BB2-1D00-CDF8-1F3C8158A781}"/>
              </a:ext>
            </a:extLst>
          </p:cNvPr>
          <p:cNvSpPr>
            <a:spLocks noGrp="1"/>
          </p:cNvSpPr>
          <p:nvPr>
            <p:ph idx="1"/>
          </p:nvPr>
        </p:nvSpPr>
        <p:spPr/>
        <p:txBody>
          <a:bodyPr/>
          <a:lstStyle/>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14. Reporting and Analytics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Generate reports on bookings, sales, and customer feedback</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Provide analytics to help wineries make data-driven decisions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15. Integration with External Platforms</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Integrate with social media platforms for easy sharing and marketing</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ZA" sz="1800" kern="100" dirty="0">
                <a:effectLst/>
                <a:latin typeface="Bookman Old Style" panose="02050604050505020204" pitchFamily="18" charset="0"/>
                <a:ea typeface="Calibri" panose="020F0502020204030204" pitchFamily="34" charset="0"/>
                <a:cs typeface="Times New Roman" panose="02020603050405020304" pitchFamily="18" charset="0"/>
              </a:rPr>
              <a:t>    - Connect with review sites to showcase positive feedback</a:t>
            </a: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ZA" dirty="0"/>
          </a:p>
        </p:txBody>
      </p:sp>
      <p:pic>
        <p:nvPicPr>
          <p:cNvPr id="6" name="Audio 5">
            <a:hlinkClick r:id="" action="ppaction://media"/>
            <a:extLst>
              <a:ext uri="{FF2B5EF4-FFF2-40B4-BE49-F238E27FC236}">
                <a16:creationId xmlns:a16="http://schemas.microsoft.com/office/drawing/2014/main" id="{7A4CDE42-A121-C019-8E38-E79CA11B1D4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49129" y="4718304"/>
            <a:ext cx="2057400" cy="2057400"/>
          </a:xfrm>
          <a:prstGeom prst="ellipse">
            <a:avLst/>
          </a:prstGeom>
        </p:spPr>
      </p:pic>
    </p:spTree>
    <p:extLst>
      <p:ext uri="{BB962C8B-B14F-4D97-AF65-F5344CB8AC3E}">
        <p14:creationId xmlns:p14="http://schemas.microsoft.com/office/powerpoint/2010/main" val="804231204"/>
      </p:ext>
    </p:extLst>
  </p:cSld>
  <p:clrMapOvr>
    <a:masterClrMapping/>
  </p:clrMapOvr>
  <p:transition spd="med" advTm="7423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cean Waves 16x9">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cean waves nature presentation (widescreen).potx" id="{1FE9163D-5548-432F-82B6-65BFDB1BFAF3}" vid="{2D48191D-94F2-482B-9433-3810ECBC6178}"/>
    </a:ext>
  </a:extLst>
</a:theme>
</file>

<file path=ppt/theme/theme2.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5C5BB1-9D2C-412A-AE6C-0FC75190A4CE}">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 ds:uri="http://purl.org/dc/dcmitype/"/>
  </ds:schemaRefs>
</ds:datastoreItem>
</file>

<file path=customXml/itemProps2.xml><?xml version="1.0" encoding="utf-8"?>
<ds:datastoreItem xmlns:ds="http://schemas.openxmlformats.org/officeDocument/2006/customXml" ds:itemID="{2B6DE00F-F2BC-4082-AB87-D0D78777DE1E}">
  <ds:schemaRefs>
    <ds:schemaRef ds:uri="http://schemas.microsoft.com/sharepoint/v3/contenttype/forms"/>
  </ds:schemaRefs>
</ds:datastoreItem>
</file>

<file path=customXml/itemProps3.xml><?xml version="1.0" encoding="utf-8"?>
<ds:datastoreItem xmlns:ds="http://schemas.openxmlformats.org/officeDocument/2006/customXml" ds:itemID="{E6A2223A-9182-462D-922F-5606A5A907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Ocean waves nature presentation (widescreen)</Template>
  <TotalTime>38</TotalTime>
  <Words>681</Words>
  <Application>Microsoft Office PowerPoint</Application>
  <PresentationFormat>Custom</PresentationFormat>
  <Paragraphs>94</Paragraphs>
  <Slides>10</Slides>
  <Notes>9</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Bookman Old Style</vt:lpstr>
      <vt:lpstr>Calibri</vt:lpstr>
      <vt:lpstr>Century Gothic</vt:lpstr>
      <vt:lpstr>Ocean Waves 16x9</vt:lpstr>
      <vt:lpstr>Sip Safari Mueen Dawood 4352267 </vt:lpstr>
      <vt:lpstr>The Vision:</vt:lpstr>
      <vt:lpstr>Product Backlog:</vt:lpstr>
      <vt:lpstr>Backlog continued…</vt:lpstr>
      <vt:lpstr>Backlog continued…</vt:lpstr>
      <vt:lpstr>Backlog continued…</vt:lpstr>
      <vt:lpstr>Backlog continued…</vt:lpstr>
      <vt:lpstr>Backlog continued…</vt:lpstr>
      <vt:lpstr>Backlog continued…</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Sip Safari Mueen Dawood 4352267 </dc:title>
  <dc:creator>Mueen Dawood</dc:creator>
  <cp:lastModifiedBy>Mueen Dawood</cp:lastModifiedBy>
  <cp:revision>1</cp:revision>
  <dcterms:created xsi:type="dcterms:W3CDTF">2023-08-04T09:32:13Z</dcterms:created>
  <dcterms:modified xsi:type="dcterms:W3CDTF">2023-08-04T10:10:22Z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